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7" r:id="rId3"/>
    <p:sldId id="31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20" r:id="rId14"/>
    <p:sldId id="321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319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22" r:id="rId44"/>
    <p:sldId id="293" r:id="rId45"/>
    <p:sldId id="323" r:id="rId46"/>
    <p:sldId id="294" r:id="rId47"/>
    <p:sldId id="324" r:id="rId48"/>
    <p:sldId id="295" r:id="rId49"/>
    <p:sldId id="296" r:id="rId50"/>
    <p:sldId id="325" r:id="rId51"/>
    <p:sldId id="326" r:id="rId52"/>
    <p:sldId id="297" r:id="rId53"/>
    <p:sldId id="298" r:id="rId54"/>
    <p:sldId id="299" r:id="rId55"/>
    <p:sldId id="300" r:id="rId56"/>
    <p:sldId id="327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28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7"/>
    <p:restoredTop sz="95680"/>
  </p:normalViewPr>
  <p:slideViewPr>
    <p:cSldViewPr snapToGrid="0">
      <p:cViewPr>
        <p:scale>
          <a:sx n="133" d="100"/>
          <a:sy n="133" d="100"/>
        </p:scale>
        <p:origin x="-14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DCE1A7-241B-EFF8-464D-F889AE5A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FC1E8D-2339-BE5C-5BA7-DEBE8F725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01508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12/4/23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6FF0E1-8B58-A2D3-A30B-0EB3AC83D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6021553" cy="2268559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5400" dirty="0"/>
              <a:t>Literature Report</a:t>
            </a:r>
            <a:endParaRPr kumimoji="1"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D62FCD-F89D-8196-6379-2568415A2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9781" y="2268785"/>
            <a:ext cx="5357600" cy="1160213"/>
          </a:xfrm>
        </p:spPr>
        <p:txBody>
          <a:bodyPr/>
          <a:lstStyle/>
          <a:p>
            <a:r>
              <a:rPr kumimoji="1" lang="en-US" altLang="zh-CN" dirty="0"/>
              <a:t>Jiang</a:t>
            </a:r>
            <a:r>
              <a:rPr kumimoji="1" lang="zh-CN" altLang="en-US" dirty="0"/>
              <a:t>  </a:t>
            </a:r>
            <a:r>
              <a:rPr kumimoji="1" lang="en-US" altLang="zh-CN" dirty="0"/>
              <a:t>12.5. 2023</a:t>
            </a:r>
            <a:r>
              <a:rPr kumimoji="1" lang="zh-CN" alt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20918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5E89A-B815-7D9D-F5B8-B32A657E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1.3. Stimulus presentation duration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7A344C-09BD-23F8-3290-77152A82D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Present or absent emotional EPN or LPP difference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100ms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Neither EPN nor LPP emotion effects (perceptual distraction task)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150ms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EPN but no LPP emotion effects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300~500ms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Either EPN or LPP, or even both ERPs to be increased for emotional expressions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2000ms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Relatively large emotion differences during the LPP window</a:t>
            </a:r>
          </a:p>
        </p:txBody>
      </p:sp>
    </p:spTree>
    <p:extLst>
      <p:ext uri="{BB962C8B-B14F-4D97-AF65-F5344CB8AC3E}">
        <p14:creationId xmlns:p14="http://schemas.microsoft.com/office/powerpoint/2010/main" val="400906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EA60CE-CF1A-E11A-D8BF-9A810CAC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Thus: Be relevant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3F33F5-AE4C-9A12-5B17-FFC0BFD62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Be short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Focused to the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task-relevant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feature to resolve the task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Exceed the time necessary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Available for the processing of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emotional features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Not necessary in serial order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The heterogeneity of reported emotion effects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Switches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between the task and emotion-related stimulus features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task difficulty</a:t>
            </a:r>
            <a:endParaRPr lang="en-US" altLang="zh-CN" b="1" i="0" u="none" strike="noStrike" kern="100" baseline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85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44534-4DAD-F71C-A0D4-772AAE74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1.4. Aim to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C1471C-4248-13F0-23FD-51C355BB9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If the increasing duration of face presentation is the critical factor of EPN and LPP amplitude enlargements for fearful faces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Presentation durations (100</a:t>
            </a:r>
            <a:r>
              <a:rPr lang="en-US" altLang="zh-CN" b="1" i="0" u="none" strike="noStrike" kern="100" baseline="0" dirty="0">
                <a:latin typeface="Times New Roman" panose="02020603050405020304" pitchFamily="18" charset="0"/>
                <a:ea typeface="黑体" panose="02010609060101010101" pitchFamily="49" charset="-122"/>
              </a:rPr>
              <a:t>\</a:t>
            </a:r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300</a:t>
            </a:r>
            <a:r>
              <a:rPr lang="en-US" altLang="zh-CN" b="1" i="0" u="none" strike="noStrike" kern="100" baseline="0" dirty="0">
                <a:latin typeface="Times New Roman" panose="02020603050405020304" pitchFamily="18" charset="0"/>
                <a:ea typeface="黑体" panose="02010609060101010101" pitchFamily="49" charset="-122"/>
              </a:rPr>
              <a:t>\</a:t>
            </a:r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1000</a:t>
            </a:r>
            <a:r>
              <a:rPr lang="en-US" altLang="zh-CN" b="1" i="0" u="none" strike="noStrike" kern="100" baseline="0" dirty="0">
                <a:latin typeface="Times New Roman" panose="02020603050405020304" pitchFamily="18" charset="0"/>
                <a:ea typeface="黑体" panose="02010609060101010101" pitchFamily="49" charset="-122"/>
              </a:rPr>
              <a:t>\</a:t>
            </a:r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2000 msec)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Fearful and neutral faces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Respond to thin lines displayed above the faces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Expected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Fearful -neutral differences are expected to interact with the presentation duration for the EPN and LPP</a:t>
            </a:r>
            <a:endParaRPr lang="en-US" altLang="zh-CN" b="1" i="0" u="none" strike="noStrike" kern="100" baseline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103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0A62D-B72F-759D-F210-067C5DB5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Questions, hypotheses, analyses, interpretation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FDD05A-66D2-B91B-63BD-6CFF1D65D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200F26-6E4D-AE40-D3F1-EACC95759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31" y="1331504"/>
            <a:ext cx="9864969" cy="53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1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0A62D-B72F-759D-F210-067C5DB52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Questions, hypotheses, analyses, interpretation</a:t>
            </a:r>
            <a:br>
              <a:rPr kumimoji="1" lang="en-US" altLang="zh-CN" dirty="0"/>
            </a:br>
            <a:r>
              <a:rPr kumimoji="1" lang="zh-CN" altLang="en-US" dirty="0"/>
              <a:t>（</a:t>
            </a:r>
            <a:r>
              <a:rPr kumimoji="1" lang="en-US" altLang="zh-CN" dirty="0" err="1"/>
              <a:t>Protocal</a:t>
            </a:r>
            <a:r>
              <a:rPr kumimoji="1" lang="zh-CN" altLang="en-US" dirty="0"/>
              <a:t>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FDD05A-66D2-B91B-63BD-6CFF1D65D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E1D3F4-2E47-16F3-986C-CF96BBE08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15" y="1825625"/>
            <a:ext cx="10456083" cy="40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8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08D8D-75FF-0E1D-0557-05DCBDE7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Methods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49E05F-8D72-4243-4CE0-E811FDE04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>
                <a:latin typeface="Arial" panose="020B0604020202020204" pitchFamily="34" charset="0"/>
                <a:ea typeface="黑体" panose="02010609060101010101" pitchFamily="49" charset="-122"/>
              </a:rPr>
              <a:t>2.1. Participants</a:t>
            </a:r>
          </a:p>
          <a:p>
            <a:pPr marR="0" lvl="0" rtl="0"/>
            <a:r>
              <a:rPr lang="en-US" altLang="zh-CN" b="1" i="0" u="none" strike="noStrike" kern="100" baseline="0">
                <a:latin typeface="Arial" panose="020B0604020202020204" pitchFamily="34" charset="0"/>
                <a:ea typeface="黑体" panose="02010609060101010101" pitchFamily="49" charset="-122"/>
              </a:rPr>
              <a:t>2.2. Stimuli</a:t>
            </a:r>
          </a:p>
          <a:p>
            <a:pPr marR="0" lvl="0" rtl="0"/>
            <a:r>
              <a:rPr lang="en-US" altLang="zh-CN" b="1" i="0" u="none" strike="noStrike" kern="100" baseline="0">
                <a:latin typeface="Arial" panose="020B0604020202020204" pitchFamily="34" charset="0"/>
                <a:ea typeface="黑体" panose="02010609060101010101" pitchFamily="49" charset="-122"/>
              </a:rPr>
              <a:t>2.3. Procedure</a:t>
            </a:r>
          </a:p>
          <a:p>
            <a:pPr marR="0" lvl="0" rtl="0"/>
            <a:r>
              <a:rPr lang="en-US" altLang="zh-CN" b="1" i="0" u="none" strike="noStrike" kern="100" baseline="0">
                <a:latin typeface="Arial" panose="020B0604020202020204" pitchFamily="34" charset="0"/>
                <a:ea typeface="黑体" panose="02010609060101010101" pitchFamily="49" charset="-122"/>
              </a:rPr>
              <a:t>2.4. EEG recording and preprocessing</a:t>
            </a:r>
          </a:p>
          <a:p>
            <a:pPr marR="0" lvl="0" rtl="0"/>
            <a:r>
              <a:rPr lang="en-US" altLang="zh-CN" b="1" i="0" u="none" strike="noStrike" kern="100" baseline="0">
                <a:latin typeface="Arial" panose="020B0604020202020204" pitchFamily="34" charset="0"/>
                <a:ea typeface="黑体" panose="02010609060101010101" pitchFamily="49" charset="-122"/>
              </a:rPr>
              <a:t>2.5. Eye-tracking recording</a:t>
            </a:r>
          </a:p>
          <a:p>
            <a:pPr marR="0" lvl="0" rtl="0"/>
            <a:r>
              <a:rPr lang="en-US" altLang="zh-CN" b="1" i="0" u="none" strike="noStrike" kern="100" baseline="0">
                <a:latin typeface="Arial" panose="020B0604020202020204" pitchFamily="34" charset="0"/>
                <a:ea typeface="黑体" panose="02010609060101010101" pitchFamily="49" charset="-122"/>
              </a:rPr>
              <a:t>2.6. Data analyses</a:t>
            </a:r>
            <a:endParaRPr lang="en-US" altLang="zh-CN" b="1" i="0" u="none" strike="noStrike" kern="1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220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85953-8DDB-728D-FB39-E29A28B8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2.1. Participants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4AD1DD-7F6C-0168-A317-8D2783B21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G*Power 3.1.7 --  &gt;95% (0.038)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59-11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Exclusion criteria (EEG data):</a:t>
            </a:r>
          </a:p>
          <a:p>
            <a:pPr marR="0" lvl="1" rtl="0"/>
            <a:r>
              <a:rPr lang="en-US" altLang="zh-CN" b="1" i="0" u="none" strike="noStrike" kern="100" baseline="0" dirty="0">
                <a:latin typeface="Calibri" panose="020F0502020204030204" pitchFamily="34" charset="0"/>
                <a:ea typeface="宋体" panose="02010600030101010101" pitchFamily="2" charset="-122"/>
              </a:rPr>
              <a:t>More than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two interpolated electrodes within the sensor clusters of interest for main analyses (EPN/LPP) </a:t>
            </a:r>
          </a:p>
          <a:p>
            <a:pPr marR="0" lvl="1" rtl="0"/>
            <a:r>
              <a:rPr lang="en-US" altLang="zh-CN" b="1" i="0" u="none" strike="noStrike" kern="100" baseline="0" dirty="0">
                <a:latin typeface="Calibri" panose="020F0502020204030204" pitchFamily="34" charset="0"/>
                <a:ea typeface="宋体" panose="02010600030101010101" pitchFamily="2" charset="-122"/>
              </a:rPr>
              <a:t>More than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ten interpolated sensors in total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Less than 50% kept trials in a single condition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Behavioral exclusion criteria: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 mean performance lower than 80% correct responses</a:t>
            </a:r>
            <a:endParaRPr lang="en-US" altLang="zh-CN" b="1" i="0" u="none" strike="noStrike" kern="100" baseline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358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580915-AD2E-1677-1B70-96B222F8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48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5F864B-F134-CC31-E3EB-9D3818494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36 female, 11 male, 1 diverse; 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18 to 34 years old (M = 23.67, SD =3.93);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Normal or corrected-to-normal vision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Right -handed 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No reported history of neurological or psychiatric disorders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Informed consent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Received 10 Euros per hour</a:t>
            </a:r>
            <a:endParaRPr lang="en-US" altLang="zh-CN" b="1" i="0" u="none" strike="noStrike" kern="100" baseline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067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40FC8-C8DB-3B30-C344-F42C8726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2.2. Stimuli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EDF9A6-26E6-1AE3-8FC8-32EFCDC32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The facial stimuli from: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Radboud Faces Database 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Jena3D face database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Greyscale photographs of 16 males and 16 females 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Cropped hair, ears, and neck 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Depict 64 identities: 32 male, 32 female (neutral or fearful expressions)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The SHINE toolbox 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Match luminance for the face stimuli</a:t>
            </a:r>
            <a:endParaRPr lang="en-US" altLang="zh-CN" b="1" i="0" u="none" strike="noStrike" kern="100" baseline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1321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7B3B5-FB60-8821-B020-B2CE7338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Each face stimulus: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FE7159-4A75-6A95-CACA-F86C12BE0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 width of 6.3 degrees of visual angle (deg) 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 height of 8.3 deg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An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overlay of five horizontal or vertical thin lines 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within the boundaries of the face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Horizontal 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lines</a:t>
            </a:r>
            <a:r>
              <a:rPr lang="en-US" altLang="zh-CN" b="1" i="0" u="none" strike="noStrike" kern="10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4.0 deg; vertical lines 5.2 deg; thickness .03 deg</a:t>
            </a:r>
            <a:endParaRPr lang="en-US" altLang="zh-CN" b="1" i="0" u="none" strike="noStrike" kern="100" baseline="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342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8F5DB-7784-AA6E-7FD8-61F0D621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CORTEX</a:t>
            </a:r>
            <a:endParaRPr kumimoji="1"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0E3D773A-6BE4-67B8-BDA4-84BD17896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1885285"/>
            <a:ext cx="7667309" cy="4268399"/>
          </a:xfrm>
        </p:spPr>
      </p:pic>
    </p:spTree>
    <p:extLst>
      <p:ext uri="{BB962C8B-B14F-4D97-AF65-F5344CB8AC3E}">
        <p14:creationId xmlns:p14="http://schemas.microsoft.com/office/powerpoint/2010/main" val="1403669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AEA0B-5288-540C-99B1-19B697F3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2.3. Procedure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448FF4C-6915-4FC5-2980-B2293B761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sz="2400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A demographic questionnaire</a:t>
            </a:r>
          </a:p>
          <a:p>
            <a:pPr marR="0" lvl="0" rtl="0"/>
            <a:r>
              <a:rPr lang="en-US" altLang="zh-CN" sz="2400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EEG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 Gamma-corrected display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 background displayed in medium grey (RGB 128, 128, 128) 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60 Hz with a Michelson contrast of .9979 (</a:t>
            </a:r>
            <a:r>
              <a:rPr lang="en-US" altLang="zh-CN" b="1" i="0" u="none" strike="noStrike" kern="100" baseline="0" dirty="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Lmin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- = .35 cd/m2 ; </a:t>
            </a:r>
            <a:r>
              <a:rPr lang="en-US" altLang="zh-CN" b="1" i="0" u="none" strike="noStrike" kern="100" baseline="0" dirty="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Lmax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= 327.43 cd/m2 )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Seated 60 cm in front of the display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lines above the stimuli (horizontal or vertical)</a:t>
            </a:r>
            <a:endParaRPr lang="en-US" altLang="zh-CN" b="1" i="0" u="none" strike="noStrike" kern="100" baseline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3006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0C9BD9-45FB-109B-DB6A-C56460705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Eight different presentation orders (pseudo-randomized)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E0AEF6-0AA3-FD4A-2C68-2FDC5F433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A-B-C-D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D-A-B-C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C-D-A-B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D-C-B-A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A-D-C-B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B-A-D-C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C-B-A-D</a:t>
            </a:r>
            <a:endParaRPr lang="en-US" altLang="zh-CN" b="1" i="0" u="none" strike="noStrike" kern="100" baseline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441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4C99F-6100-AECA-C6B1-48EF67C1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The trial structures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64C71E-D8C9-1B07-9182-83C17D3F3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US" altLang="zh-CN" b="1" i="0" u="none" strike="noStrike" kern="100" baseline="0">
                <a:latin typeface="Calibri" panose="020F0502020204030204" pitchFamily="34" charset="0"/>
                <a:ea typeface="宋体" panose="02010600030101010101" pitchFamily="2" charset="-122"/>
              </a:rPr>
              <a:t>(fig. 1)</a:t>
            </a:r>
          </a:p>
          <a:p>
            <a:pPr marR="0" lvl="1" rtl="0"/>
            <a:endParaRPr lang="en-US" altLang="zh-CN" b="1" i="0" u="none" strike="noStrike" kern="100" baseline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R="0" lvl="1" rtl="0"/>
            <a:endParaRPr lang="en-US" altLang="zh-CN" b="1" i="0" u="none" strike="noStrike" kern="100" baseline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R="0" lvl="1" rtl="0"/>
            <a:endParaRPr lang="en-US" altLang="zh-CN" b="1" i="0" u="none" strike="noStrike" kern="100" baseline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DE6AD8-75E7-0912-4A34-F2BE21C7B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89" y="1578499"/>
            <a:ext cx="8109591" cy="49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77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4C99F-6100-AECA-C6B1-48EF67C1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The trial structures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64C71E-D8C9-1B07-9182-83C17D3F3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US" altLang="zh-CN" b="1" i="0" u="none" strike="noStrike" kern="100" baseline="0">
                <a:latin typeface="Calibri" panose="020F0502020204030204" pitchFamily="34" charset="0"/>
                <a:ea typeface="宋体" panose="02010600030101010101" pitchFamily="2" charset="-122"/>
              </a:rPr>
              <a:t>(fig. 1)</a:t>
            </a:r>
          </a:p>
          <a:p>
            <a:pPr marR="0" lvl="1" rtl="0"/>
            <a:endParaRPr lang="en-US" altLang="zh-CN" b="1" i="0" u="none" strike="noStrike" kern="100" baseline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R="0" lvl="1" rtl="0"/>
            <a:endParaRPr lang="en-US" altLang="zh-CN" b="1" i="0" u="none" strike="noStrike" kern="100" baseline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R="0" lvl="1" rtl="0"/>
            <a:endParaRPr lang="en-US" altLang="zh-CN" b="1" i="0" u="none" strike="noStrike" kern="100" baseline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5D5A81-10E8-BD36-98CC-B1412F322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463" y="1690688"/>
            <a:ext cx="86503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2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77CA0C-BD9B-2387-39BB-6A0A8D5A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Respond:</a:t>
            </a:r>
            <a:endParaRPr lang="en-US" altLang="zh-CN" b="0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9B7C29-3717-A2AA-6F42-337AD21D9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Push either X or M for horizontal or vertical lines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Using one finger of each hand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Response keys were</a:t>
            </a:r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counterbalanced between participants. </a:t>
            </a:r>
            <a:endParaRPr lang="en-US" altLang="zh-CN" b="1" i="0" u="none" strike="noStrike" kern="100" baseline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8076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7E5731-5FE7-5D7B-C8EC-3F236831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Instruction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65D26A-3E14-6CE9-A868-A3732801D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Reduce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eye movements and movements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Constantly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fixate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the central fixation cross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Blinking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on the fixation cross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Avoid blinking 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during stimulus presentation</a:t>
            </a:r>
          </a:p>
          <a:p>
            <a:pPr marR="0" lvl="0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Respond as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quickly and accurately 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as possible</a:t>
            </a:r>
            <a:endParaRPr lang="en-US" altLang="zh-CN" b="1" i="0" u="none" strike="noStrike" kern="100" baseline="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3077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AA120B-084D-2E17-AF86-CB95B9A33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64711"/>
            <a:ext cx="10515600" cy="5402665"/>
          </a:xfrm>
        </p:spPr>
        <p:txBody>
          <a:bodyPr>
            <a:normAutofit/>
          </a:bodyPr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Eye-gaze position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An eye tracker 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Online evaluation: abort trials whenever the gaze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fell out of a 3</a:t>
            </a:r>
            <a:r>
              <a:rPr lang="zh-CN" altLang="en-US" b="1" i="0" u="none" strike="noStrike" kern="100" baseline="300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。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radius 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around the fixation cross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Trials: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64 fearful, 64 neutral, 4 presentation duration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512 trials</a:t>
            </a:r>
            <a:r>
              <a:rPr lang="zh-CN" altLang="en-US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（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64+64</a:t>
            </a:r>
            <a:r>
              <a:rPr lang="zh-CN" altLang="en-US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）*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Toolbox:</a:t>
            </a:r>
          </a:p>
          <a:p>
            <a:pPr marR="0" lvl="1" rtl="0"/>
            <a:r>
              <a:rPr lang="en-US" altLang="zh-CN" b="1" i="0" u="none" strike="noStrike" kern="100" baseline="0" dirty="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Matlab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(Version R2019b)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Psychophysics Toolbox (Version 3.0.15)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</a:t>
            </a:r>
            <a:r>
              <a:rPr lang="en-US" altLang="zh-CN" b="1" i="0" u="none" strike="noStrike" kern="100" baseline="0" dirty="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Eyelink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Toolbox</a:t>
            </a:r>
          </a:p>
        </p:txBody>
      </p:sp>
    </p:spTree>
    <p:extLst>
      <p:ext uri="{BB962C8B-B14F-4D97-AF65-F5344CB8AC3E}">
        <p14:creationId xmlns:p14="http://schemas.microsoft.com/office/powerpoint/2010/main" val="33752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DE606-8941-76C1-9DAB-21577977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2.4. EEG recording and preprocessing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13B217-CA9A-15E7-9A1B-57CDB19BF7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Recording: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 sampling rate of 512 Hz from 64 </a:t>
            </a:r>
            <a:r>
              <a:rPr lang="en-US" altLang="zh-CN" b="1" i="0" u="none" strike="noStrike" kern="100" baseline="0" dirty="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BioSemi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active electrodes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The </a:t>
            </a:r>
            <a:r>
              <a:rPr lang="en-US" altLang="zh-CN" b="1" i="0" u="none" strike="noStrike" kern="100" baseline="0" dirty="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Biosemi's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kern="100" baseline="0" dirty="0" err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Actiview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software 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Online references: two additional electrodes (CMS and DLR)</a:t>
            </a:r>
            <a:r>
              <a:rPr lang="zh-CN" altLang="en-US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？</a:t>
            </a:r>
            <a:endParaRPr lang="en-US" altLang="zh-CN" b="1" i="0" u="none" strike="noStrike" kern="100" baseline="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Offline :re-referenced to average reference</a:t>
            </a:r>
            <a:endParaRPr lang="en-US" altLang="zh-CN" b="1" i="0" u="none" strike="noStrike" kern="100" baseline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6903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0F72D-7F3B-C4EE-7A45-3F5FB400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Preprocessing: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03EABA-3BB0-933B-69F6-E4EFE33B3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BESA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Eye movements and blinks were corrected (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automatic eye-artifact correction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method)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Three topographies accounting for EOG activities: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Horizontal and vertical eye movement and blinks (HEOG, VEOG, blink)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A principal component analysis (PCA):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correlation between data and artifact topography exceeded the HEOG (150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3F4C13"/>
                <a:ea typeface="宋体" panose="02010600030101010101" pitchFamily="2" charset="-122"/>
              </a:rPr>
              <a:t>m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V) or VEOG (250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3F4C13"/>
                <a:ea typeface="宋体" panose="02010600030101010101" pitchFamily="2" charset="-122"/>
              </a:rPr>
              <a:t>m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V) thresholds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(segments)</a:t>
            </a:r>
          </a:p>
        </p:txBody>
      </p:sp>
    </p:spTree>
    <p:extLst>
      <p:ext uri="{BB962C8B-B14F-4D97-AF65-F5344CB8AC3E}">
        <p14:creationId xmlns:p14="http://schemas.microsoft.com/office/powerpoint/2010/main" val="1754831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EC48CE-DD9A-6844-6CB2-D27D58BF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Recorded data: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433387-BCC9-1959-9639-535B4DD81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A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linear combination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of brain and artifact activities (topography)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A low-cutoff filter of .01 (6 dB/oct), a 40 Hz low-pass zero-phase filter (24 dB/oct)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An absolute threshold (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OTb0c9bf5d"/>
                <a:ea typeface="黑体" panose="02010609060101010101" pitchFamily="49" charset="-122"/>
              </a:rPr>
              <a:t>&gt;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120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3F4C13"/>
                <a:ea typeface="黑体" panose="02010609060101010101" pitchFamily="49" charset="-122"/>
              </a:rPr>
              <a:t>m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V), signal gradient (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OTb0c9bf5d"/>
                <a:ea typeface="黑体" panose="02010609060101010101" pitchFamily="49" charset="-122"/>
              </a:rPr>
              <a:t>&gt;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75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3F4C13"/>
                <a:ea typeface="黑体" panose="02010609060101010101" pitchFamily="49" charset="-122"/>
              </a:rPr>
              <a:t>m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V/</a:t>
            </a:r>
            <a:r>
              <a:rPr lang="en-US" altLang="zh-CN" b="1" i="0" u="none" strike="noStrike" baseline="0" dirty="0" err="1">
                <a:solidFill>
                  <a:srgbClr val="000000"/>
                </a:solidFill>
                <a:latin typeface="AdvP3F4C13"/>
                <a:ea typeface="黑体" panose="02010609060101010101" pitchFamily="49" charset="-122"/>
              </a:rPr>
              <a:t>v</a:t>
            </a:r>
            <a:r>
              <a:rPr lang="en-US" altLang="zh-CN" b="1" i="0" u="none" strike="noStrike" baseline="0" dirty="0" err="1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), and low signal (i.e., the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黑体" panose="02010609060101010101" pitchFamily="49" charset="-122"/>
              </a:rPr>
              <a:t>SD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of the gradient,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OTb0c9bf5d"/>
                <a:ea typeface="黑体" panose="02010609060101010101" pitchFamily="49" charset="-122"/>
              </a:rPr>
              <a:t>&lt;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.01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3F4C13"/>
                <a:ea typeface="黑体" panose="02010609060101010101" pitchFamily="49" charset="-122"/>
              </a:rPr>
              <a:t>m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V/</a:t>
            </a:r>
            <a:r>
              <a:rPr lang="en-US" altLang="zh-CN" b="1" i="0" u="none" strike="noStrike" baseline="0" dirty="0" err="1">
                <a:solidFill>
                  <a:srgbClr val="000000"/>
                </a:solidFill>
                <a:latin typeface="AdvP3F4C13"/>
                <a:ea typeface="黑体" panose="02010609060101010101" pitchFamily="49" charset="-122"/>
              </a:rPr>
              <a:t>v</a:t>
            </a:r>
            <a:r>
              <a:rPr lang="en-US" altLang="zh-CN" b="1" i="0" u="none" strike="noStrike" baseline="0" dirty="0" err="1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)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50 percent of trials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per condition had to be accepted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Noisy EEG sensors--a spline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interpolation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procedure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LCD screen (presentation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delay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29 msec) --stimulus timing were corrected during epoch</a:t>
            </a:r>
          </a:p>
        </p:txBody>
      </p:sp>
    </p:spTree>
    <p:extLst>
      <p:ext uri="{BB962C8B-B14F-4D97-AF65-F5344CB8AC3E}">
        <p14:creationId xmlns:p14="http://schemas.microsoft.com/office/powerpoint/2010/main" val="381891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CDA050-4C4C-9EED-E75D-72C02A10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Impact Factor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75A33BC-ABD9-83CC-B856-80D80ED22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731" y="1545021"/>
            <a:ext cx="6805461" cy="4906148"/>
          </a:xfrm>
        </p:spPr>
      </p:pic>
    </p:spTree>
    <p:extLst>
      <p:ext uri="{BB962C8B-B14F-4D97-AF65-F5344CB8AC3E}">
        <p14:creationId xmlns:p14="http://schemas.microsoft.com/office/powerpoint/2010/main" val="338615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776F2A-1A16-B3CC-B1B6-C3D86769C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Filtered data: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789F01-31F3-3BFC-5BE0-B576433E4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From 200 msec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before stimulus onset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until 1000 msec after stimulus presentation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A baseline correction: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Inhouse </a:t>
            </a:r>
            <a:r>
              <a:rPr lang="en-US" altLang="zh-CN" b="1" i="0" u="none" strike="noStrike" baseline="0" dirty="0" err="1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Matlab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functions 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Subtract the average voltage of 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200 msec before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stimulus onset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Excluded trials: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stopped due to gaze deviations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incorrect responses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6977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F4A367-AB49-AA59-EB11-8C4CB4B8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2.5. Eye-tracking recording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BFE34D-E311-FE6A-21C1-4B2F53BC1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Track eye-gaze behavior: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The </a:t>
            </a:r>
            <a:r>
              <a:rPr lang="en-US" altLang="zh-CN" b="1" i="0" u="none" strike="noStrike" baseline="0" dirty="0" err="1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Eyelink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1000 eye-tracker from SR research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Placing heads on a chinrest, 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right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eye was recorded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Recording sampling rate(1000 Hz)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An </a:t>
            </a:r>
            <a:r>
              <a:rPr lang="en-US" altLang="zh-CN" b="1" i="0" u="none" strike="noStrike" baseline="0" dirty="0" err="1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eyetracker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calibration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procedure:</a:t>
            </a:r>
          </a:p>
          <a:p>
            <a:pPr marL="457200" marR="0" lvl="1" indent="0" rtl="0">
              <a:buNone/>
            </a:pP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      Automatically initiated using a nine-point calibration procedure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852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7FEC90-4267-486A-1043-7644A56B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Gaze position: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91DA4D-7699-F460-CC0D-C085E77E5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Tracked continuously during the experiment and online evaluated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Stopping experimental presentation whenever 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gaze deviated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more than 3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4C4E74"/>
                <a:ea typeface="黑体" panose="02010609060101010101" pitchFamily="49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at a radius around the fixation mark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Discarded from further analyses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6574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BDFE2-1708-7296-0496-05B30162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2.6. Data analyses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FE61C4-48D3-7368-AF0C-22439C395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2.6.1. Main analyses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2.6.2. Secondary analyses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2.6.3. Control analyses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2.6.4. Explorative analyses</a:t>
            </a:r>
          </a:p>
        </p:txBody>
      </p:sp>
    </p:spTree>
    <p:extLst>
      <p:ext uri="{BB962C8B-B14F-4D97-AF65-F5344CB8AC3E}">
        <p14:creationId xmlns:p14="http://schemas.microsoft.com/office/powerpoint/2010/main" val="4086216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977DD-9BB2-6656-0B9E-8244B636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2.6.1. Main analyses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1224FF-8B89-748F-C1FA-13BEC33DD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12546"/>
          </a:xfrm>
        </p:spPr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Examined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interactions</a:t>
            </a:r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 of emotion and presentation duration for the EPN and LPP components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Two (emotion: fearful/neutral) by four (presentation duration: 100/300/1000/2000 msec)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Repeated measure ANOVAs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Statistical analyses for ERP and behavioral data --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JASP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: </a:t>
            </a:r>
          </a:p>
          <a:p>
            <a:pPr lvl="2"/>
            <a:r>
              <a:rPr lang="en-US" altLang="zh-CN" b="1" i="0" u="none" strike="noStrike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dvCaeciliaRm"/>
                <a:ea typeface="黑体" panose="02010609060101010101" pitchFamily="49" charset="-122"/>
              </a:rPr>
              <a:t>An open-source statistic software</a:t>
            </a:r>
          </a:p>
          <a:p>
            <a:pPr marR="0" lvl="2" rtl="0"/>
            <a:r>
              <a:rPr lang="en-US" altLang="zh-CN" b="1" i="0" u="none" strike="noStrike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dvCaeciliaRm"/>
                <a:ea typeface="黑体" panose="02010609060101010101" pitchFamily="49" charset="-122"/>
              </a:rPr>
              <a:t>Based on the programming languages R and C++</a:t>
            </a:r>
          </a:p>
          <a:p>
            <a:pPr marR="0" lvl="2" rtl="0"/>
            <a:r>
              <a:rPr lang="en-US" altLang="zh-CN" b="1" i="0" u="none" strike="noStrike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dvCaeciliaRm"/>
                <a:ea typeface="黑体" panose="02010609060101010101" pitchFamily="49" charset="-122"/>
              </a:rPr>
              <a:t>Allows calculations of frequentist and Bayesian statistics</a:t>
            </a:r>
            <a:endParaRPr lang="en-US" altLang="zh-CN" b="1" i="0" u="none" strike="noStrike" kern="100" baseline="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2100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62584B-C3C8-411C-331D-CE29CAFC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The effect size: 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49F3A4-6A48-8C65-9570-83E3E1B60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latin typeface="AdvCaeciliaRm"/>
                <a:ea typeface="黑体" panose="02010609060101010101" pitchFamily="49" charset="-122"/>
              </a:rPr>
              <a:t>Partial eta-squared and Cohen</a:t>
            </a:r>
            <a:r>
              <a:rPr lang="en-US" altLang="zh-CN" b="1" i="0" u="none" strike="noStrike" baseline="0" dirty="0">
                <a:latin typeface="AdvOTb0c9bf5d"/>
                <a:ea typeface="黑体" panose="02010609060101010101" pitchFamily="49" charset="-122"/>
              </a:rPr>
              <a:t>'</a:t>
            </a:r>
            <a:r>
              <a:rPr lang="en-US" altLang="zh-CN" b="1" i="0" u="none" strike="noStrike" baseline="0" dirty="0">
                <a:latin typeface="AdvCaeciliaRm"/>
                <a:ea typeface="黑体" panose="02010609060101010101" pitchFamily="49" charset="-122"/>
              </a:rPr>
              <a:t>s </a:t>
            </a:r>
            <a:r>
              <a:rPr lang="en-US" altLang="zh-CN" b="1" i="0" u="none" strike="noStrike" baseline="0" dirty="0">
                <a:latin typeface="AdvCaeciliaIt"/>
                <a:ea typeface="黑体" panose="02010609060101010101" pitchFamily="49" charset="-122"/>
              </a:rPr>
              <a:t>d</a:t>
            </a:r>
          </a:p>
          <a:p>
            <a:pPr marR="0" lvl="0" rtl="0"/>
            <a:r>
              <a:rPr lang="en-US" altLang="zh-CN" b="1" i="0" u="none" strike="noStrike" baseline="0" dirty="0">
                <a:latin typeface="AdvCaeciliaRm"/>
                <a:ea typeface="黑体" panose="02010609060101010101" pitchFamily="49" charset="-122"/>
              </a:rPr>
              <a:t>Post -hoc comparisons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Between fearful and neutral faces for each duration for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significant interaction effects </a:t>
            </a:r>
          </a:p>
          <a:p>
            <a:pPr marR="0" lvl="0" rtl="0"/>
            <a:r>
              <a:rPr lang="en-US" altLang="zh-CN" b="1" i="0" u="none" strike="noStrike" baseline="0" dirty="0">
                <a:latin typeface="AdvCaeciliaRm"/>
                <a:ea typeface="黑体" panose="02010609060101010101" pitchFamily="49" charset="-122"/>
              </a:rPr>
              <a:t>Using the Bonferroni-Holm correction</a:t>
            </a:r>
          </a:p>
          <a:p>
            <a:pPr marR="0" lvl="0" rtl="0"/>
            <a:r>
              <a:rPr lang="en-US" altLang="zh-CN" b="1" i="0" u="none" strike="noStrike" baseline="0" dirty="0">
                <a:latin typeface="AdvCaeciliaRm"/>
                <a:ea typeface="黑体" panose="02010609060101010101" pitchFamily="49" charset="-122"/>
              </a:rPr>
              <a:t>Simple contrasts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Differences tested 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expected increase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of fearful-neutral differences</a:t>
            </a:r>
          </a:p>
        </p:txBody>
      </p:sp>
    </p:spTree>
    <p:extLst>
      <p:ext uri="{BB962C8B-B14F-4D97-AF65-F5344CB8AC3E}">
        <p14:creationId xmlns:p14="http://schemas.microsoft.com/office/powerpoint/2010/main" val="110875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F74CB-8159-405A-1E32-B0E229DB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Identified the time windows and electrodes: 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8B64A2-DE53-99AE-6E54-9D199D839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R="0" lvl="0" rtl="0"/>
            <a:r>
              <a:rPr lang="en-US" altLang="zh-CN" sz="2200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Visually inspecting</a:t>
            </a:r>
            <a:r>
              <a:rPr lang="en-US" altLang="zh-CN" sz="2200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the collapsed ERPs of the pilot data </a:t>
            </a:r>
          </a:p>
          <a:p>
            <a:pPr marR="0" lvl="0" rtl="0"/>
            <a:r>
              <a:rPr lang="en-US" altLang="zh-CN" sz="2200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Previous</a:t>
            </a:r>
            <a:r>
              <a:rPr lang="en-US" altLang="zh-CN" sz="2200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studies using similar tasks and stimuli</a:t>
            </a:r>
          </a:p>
          <a:p>
            <a:pPr marR="0" lvl="0" rtl="0"/>
            <a:r>
              <a:rPr lang="en-US" altLang="zh-CN" sz="2200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Identify the EPN and LPP components:</a:t>
            </a:r>
          </a:p>
          <a:p>
            <a:pPr marR="0" lvl="1" rtl="0"/>
            <a:r>
              <a:rPr lang="en-US" altLang="zh-CN" sz="1900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The pilot data:</a:t>
            </a:r>
          </a:p>
          <a:p>
            <a:pPr marL="457200" marR="0" lvl="1" indent="0" rtl="0">
              <a:buNone/>
            </a:pPr>
            <a:r>
              <a:rPr lang="en-US" altLang="zh-CN" sz="1900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      </a:t>
            </a:r>
            <a:r>
              <a:rPr lang="en-US" altLang="zh-CN" sz="1900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collapsed</a:t>
            </a:r>
            <a:r>
              <a:rPr lang="en-US" altLang="zh-CN" sz="1900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ERPs across all fearful compared to all neutral faces</a:t>
            </a:r>
          </a:p>
          <a:p>
            <a:pPr marR="0" lvl="1" rtl="0"/>
            <a:r>
              <a:rPr lang="en-US" altLang="zh-CN" sz="1900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EPN effects: from 200 to 350 msec; from a symmetrical occipital cluster (P9, P7, PO7, O1, P10, P8, PO8, O2) </a:t>
            </a:r>
          </a:p>
          <a:p>
            <a:pPr marR="0" lvl="1" rtl="0"/>
            <a:r>
              <a:rPr lang="en-US" altLang="zh-CN" sz="1900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LPP effects: from 400 to 1000 msec; from a </a:t>
            </a:r>
            <a:r>
              <a:rPr lang="en-US" altLang="zh-CN" sz="1900" b="1" i="0" u="none" strike="noStrike" baseline="0" dirty="0" err="1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centro</a:t>
            </a:r>
            <a:r>
              <a:rPr lang="en-US" altLang="zh-CN" sz="1900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-parietal cluster (CP3, CP1, </a:t>
            </a:r>
            <a:r>
              <a:rPr lang="en-US" altLang="zh-CN" sz="1900" b="1" i="0" u="none" strike="noStrike" baseline="0" dirty="0" err="1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CPz</a:t>
            </a:r>
            <a:r>
              <a:rPr lang="en-US" altLang="zh-CN" sz="1900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, CP2, CP4, P3, P1, </a:t>
            </a:r>
            <a:r>
              <a:rPr lang="en-US" altLang="zh-CN" sz="1900" b="1" i="0" u="none" strike="noStrike" baseline="0" dirty="0" err="1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Pz</a:t>
            </a:r>
            <a:r>
              <a:rPr lang="en-US" altLang="zh-CN" sz="1900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, P2, P4)</a:t>
            </a:r>
          </a:p>
          <a:p>
            <a:pPr marR="0" lvl="0" rtl="0"/>
            <a:r>
              <a:rPr lang="en-US" altLang="zh-CN" sz="2200" b="1" i="0" u="none" strike="noStrike" baseline="0" dirty="0">
                <a:latin typeface="AdvCaeciliaRm"/>
                <a:ea typeface="黑体" panose="02010609060101010101" pitchFamily="49" charset="-122"/>
              </a:rPr>
              <a:t>Confidence intervals: bootstrap method</a:t>
            </a:r>
          </a:p>
        </p:txBody>
      </p:sp>
    </p:spTree>
    <p:extLst>
      <p:ext uri="{BB962C8B-B14F-4D97-AF65-F5344CB8AC3E}">
        <p14:creationId xmlns:p14="http://schemas.microsoft.com/office/powerpoint/2010/main" val="2125008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9B2FC-16F6-AC13-6B0F-C3C669C2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Bootstrap</a:t>
            </a:r>
            <a:r>
              <a:rPr lang="zh-CN" altLang="en-US" b="1" i="0" u="none" strike="noStrike" kern="2200" baseline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： </a:t>
            </a:r>
            <a:r>
              <a:rPr lang="en-US" altLang="zh-CN" b="1" i="0" u="none" strike="noStrike" kern="2200" baseline="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An N-by-T (time points) matrix </a:t>
            </a:r>
            <a:endParaRPr lang="en-US" altLang="zh-CN" b="1" i="0" u="none" strike="noStrike" kern="2200" baseline="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E17DA1-6B51-432B-1A8C-A1673C9A5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Randomly drawing N times with replacement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Averaged across the subject dimension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Repeated 1000 times -- a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1000-by-T matrix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2.5- and 97.5-percentile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was calculated -- a 95% confidence interval around 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mean ERP</a:t>
            </a:r>
            <a:endParaRPr lang="en-US" altLang="zh-CN" b="1" i="0" u="none" strike="noStrike" kern="100" baseline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26EA9CE-E2C7-AA82-BEA1-457EE0C6B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41318"/>
              </p:ext>
            </p:extLst>
          </p:nvPr>
        </p:nvGraphicFramePr>
        <p:xfrm>
          <a:off x="2418862" y="4201420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338130843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581106425"/>
                    </a:ext>
                  </a:extLst>
                </a:gridCol>
                <a:gridCol w="541866">
                  <a:extLst>
                    <a:ext uri="{9D8B030D-6E8A-4147-A177-3AD203B41FA5}">
                      <a16:colId xmlns:a16="http://schemas.microsoft.com/office/drawing/2014/main" val="950450681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42120819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893462027"/>
                    </a:ext>
                  </a:extLst>
                </a:gridCol>
                <a:gridCol w="541866">
                  <a:extLst>
                    <a:ext uri="{9D8B030D-6E8A-4147-A177-3AD203B41FA5}">
                      <a16:colId xmlns:a16="http://schemas.microsoft.com/office/drawing/2014/main" val="1778616960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3546915063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986001396"/>
                    </a:ext>
                  </a:extLst>
                </a:gridCol>
                <a:gridCol w="541866">
                  <a:extLst>
                    <a:ext uri="{9D8B030D-6E8A-4147-A177-3AD203B41FA5}">
                      <a16:colId xmlns:a16="http://schemas.microsoft.com/office/drawing/2014/main" val="893494706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926842961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740093709"/>
                    </a:ext>
                  </a:extLst>
                </a:gridCol>
                <a:gridCol w="541866">
                  <a:extLst>
                    <a:ext uri="{9D8B030D-6E8A-4147-A177-3AD203B41FA5}">
                      <a16:colId xmlns:a16="http://schemas.microsoft.com/office/drawing/2014/main" val="2363833572"/>
                    </a:ext>
                  </a:extLst>
                </a:gridCol>
                <a:gridCol w="541867">
                  <a:extLst>
                    <a:ext uri="{9D8B030D-6E8A-4147-A177-3AD203B41FA5}">
                      <a16:colId xmlns:a16="http://schemas.microsoft.com/office/drawing/2014/main" val="2675100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/>
                        <a:t>100ms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/>
                        <a:t>300ms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/>
                        <a:t>1000ms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/>
                        <a:t>2000ms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76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EPN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LPP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N170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EPN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LPP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N170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EPN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LPP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N170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EPN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LPP</a:t>
                      </a:r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N170</a:t>
                      </a:r>
                      <a:endParaRPr lang="zh-CN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0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487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18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···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M1000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105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880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5773D0-5C80-5ABA-0D09-0A9DF730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2.6.2. Secondary analyses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CDE48C-D073-0544-27E2-3DDD8E310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Emotion and presentation duration interactions for 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N170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component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Identified the N170 time windows and electrodes: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Visual inspection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of the collapsed ERPs across all conditions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From 120 to 170 msec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Averaged from a symmetrical occipital cluster (P9, P7, PO7, P10, P8, PO8)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252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F46F6-E5D7-F689-F738-E02B5D0D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2.6.3. Control analyses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654020-2027-3FA6-60D0-3768ACD73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>
                <a:latin typeface="Arial" panose="020B0604020202020204" pitchFamily="34" charset="0"/>
                <a:ea typeface="黑体" panose="02010609060101010101" pitchFamily="49" charset="-122"/>
              </a:rPr>
              <a:t>Control variables: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The accuracy and reaction times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Considered: correct responses </a:t>
            </a:r>
          </a:p>
          <a:p>
            <a:pPr marR="0" lvl="0" rtl="0"/>
            <a:r>
              <a:rPr lang="en-US" altLang="zh-CN" b="1" i="0" u="none" strike="noStrike" kern="100" baseline="0">
                <a:latin typeface="Arial" panose="020B0604020202020204" pitchFamily="34" charset="0"/>
                <a:ea typeface="黑体" panose="02010609060101010101" pitchFamily="49" charset="-122"/>
              </a:rPr>
              <a:t>Test: 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Significant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interactions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in accuracy or reaction times between presentation duration and emotion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No significant interactions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If the average absolute activity of the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HEOG and VEOG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channels differs between conditions</a:t>
            </a:r>
          </a:p>
        </p:txBody>
      </p:sp>
    </p:spTree>
    <p:extLst>
      <p:ext uri="{BB962C8B-B14F-4D97-AF65-F5344CB8AC3E}">
        <p14:creationId xmlns:p14="http://schemas.microsoft.com/office/powerpoint/2010/main" val="180377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6247E-F885-4D83-0D27-BF16F22F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Introduction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D17096-CD11-7D36-0D30-D3C6B1F80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1.1. Threat-related stimuli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1.2. ERPs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1.3. Presentation duration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1.4. Aim to</a:t>
            </a:r>
          </a:p>
        </p:txBody>
      </p:sp>
    </p:spTree>
    <p:extLst>
      <p:ext uri="{BB962C8B-B14F-4D97-AF65-F5344CB8AC3E}">
        <p14:creationId xmlns:p14="http://schemas.microsoft.com/office/powerpoint/2010/main" val="656035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79D389-A567-7FE3-2C9A-C4EE6FEA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2.6.4. Explorative analyses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907A3C-449D-5327-1CF9-5F3F82324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If the late positivity can be separated by using an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Independent Component Analysis (ICA) at the group level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The group ICA toolbox EEGIFT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A principal component analysis (PCA):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Reduce the data to 20 components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The top 20 components: typically explain more than 95% of the variance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ICA: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EEGIFT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Selected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two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components by visual inspection</a:t>
            </a:r>
          </a:p>
        </p:txBody>
      </p:sp>
    </p:spTree>
    <p:extLst>
      <p:ext uri="{BB962C8B-B14F-4D97-AF65-F5344CB8AC3E}">
        <p14:creationId xmlns:p14="http://schemas.microsoft.com/office/powerpoint/2010/main" val="3446356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E4D9C5-8AD9-98F2-4812-F9B8CF06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3B9E29-0693-1767-7FD5-E85B551B5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For each of these components and for each duration: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Compared fearful and neutral conditions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Using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cluster-based permutation tests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using the complete post-stimulus interval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Correcting for multiple testing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Post-hoc comparisons: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For each duration for the examined ERPs and ICs</a:t>
            </a:r>
          </a:p>
        </p:txBody>
      </p:sp>
    </p:spTree>
    <p:extLst>
      <p:ext uri="{BB962C8B-B14F-4D97-AF65-F5344CB8AC3E}">
        <p14:creationId xmlns:p14="http://schemas.microsoft.com/office/powerpoint/2010/main" val="4267200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93EAF-CDA5-6C6E-EBDB-A87B6DF4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Results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D6DA85-943D-0E11-DC61-C986EFC86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3.1. Main ERP results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3.2. Secondary ERP results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3.3. Explorative tests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3.4. Behavioral results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3.5. Control analyses</a:t>
            </a:r>
            <a:endParaRPr lang="en-US" altLang="zh-CN" b="1" i="0" u="none" strike="noStrike" kern="1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3914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EA607-7B1C-555F-1CFB-5ACB78C4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52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Fig.2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989BC-AA32-814F-04D6-0804D8EC0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98537E-345D-FE7E-52F6-5F8E96A0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45" y="681037"/>
            <a:ext cx="9814562" cy="59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94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0279E-B202-B542-14DF-2DD80268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3.1. Main ERP results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BDE43D-B877-C930-D04F-AC169B3C0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>
                <a:latin typeface="Arial" panose="020B0604020202020204" pitchFamily="34" charset="0"/>
                <a:ea typeface="黑体" panose="02010609060101010101" pitchFamily="49" charset="-122"/>
              </a:rPr>
              <a:t>EPN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 main effect of emotion: (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.005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) greater amplitudes for fearful than neutral faces(fig.2)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The interaction of emotion and presentation duration: insignificant (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.467)</a:t>
            </a:r>
          </a:p>
          <a:p>
            <a:pPr marR="0" lvl="0" rtl="0"/>
            <a:r>
              <a:rPr lang="en-US" altLang="zh-CN" b="1" i="0" u="none" strike="noStrike" kern="100" baseline="0">
                <a:latin typeface="Arial" panose="020B0604020202020204" pitchFamily="34" charset="0"/>
                <a:ea typeface="黑体" panose="02010609060101010101" pitchFamily="49" charset="-122"/>
              </a:rPr>
              <a:t>EPN effects -- exploratory tests: 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Absent: the presentation durations of 100 msec (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t(47)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.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63,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.534), 300 msec (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(47)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1.36,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.181) or 1000 msec (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(47)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.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54,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.593)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Present: the long presentation duration of 2000 msec (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(47) =2.95,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.005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)</a:t>
            </a:r>
            <a:endParaRPr lang="en-US" altLang="zh-CN" b="1" i="0" u="none" strike="noStrike" kern="100" baseline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6138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EA607-7B1C-555F-1CFB-5ACB78C4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52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Fig.3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989BC-AA32-814F-04D6-0804D8EC0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33E0C4-1D2D-9967-E1F0-331343704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08" y="670529"/>
            <a:ext cx="10007992" cy="60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21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10F82-BA4A-686A-91A9-371D0C61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LPP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168D1A-0953-FD93-B4AB-76E99E96A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 main effect of emotion: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(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.009)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fearful faces showed a higher positivity than neutral faces (fig.3)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The interaction of emotion and presentation duration: insignificant (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.520)</a:t>
            </a:r>
          </a:p>
          <a:p>
            <a:pPr marR="0" lvl="0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BdIt"/>
                <a:ea typeface="黑体" panose="02010609060101010101" pitchFamily="49" charset="-122"/>
              </a:rPr>
              <a:t>LPP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effects -- exploratory tests: 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Absent: presentation durations of 100 msec (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(47)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.90,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.371) and 300 msec (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(47) = .34,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.737)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Present: the long durations of 1000 msec (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(47)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2.49,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.016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) and 2000 msec (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(47)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2.40,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.022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)</a:t>
            </a:r>
            <a:endParaRPr lang="en-US" altLang="zh-CN" b="1" i="0" u="none" strike="noStrike" kern="100" baseline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2419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EA607-7B1C-555F-1CFB-5ACB78C4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52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Fig.4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989BC-AA32-814F-04D6-0804D8EC0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36BE47-FD7A-8054-9AA3-AFD45E79A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02" y="681037"/>
            <a:ext cx="9990598" cy="60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3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A59701-C840-FA74-8B56-2789ADD1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3.2. Secondary ERP results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8DD1FE-BC39-F3AB-F736-2025376A4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BdIt"/>
                <a:ea typeface="黑体" panose="02010609060101010101" pitchFamily="49" charset="-122"/>
              </a:rPr>
              <a:t>N170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 main effect of emotion: (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It"/>
                <a:ea typeface="宋体" panose="02010600030101010101" pitchFamily="2" charset="-122"/>
              </a:rPr>
              <a:t>p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OTb0c9bf5d"/>
                <a:ea typeface="宋体" panose="02010600030101010101" pitchFamily="2" charset="-122"/>
              </a:rPr>
              <a:t>&lt;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.001)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higher negativity for fearful than neutral faces (fig.4)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The interaction between emotion and duration: insignificant (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.931)</a:t>
            </a:r>
          </a:p>
          <a:p>
            <a:pPr marR="0" lvl="0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N170 effects -- exploratory tests: 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Present during all durations</a:t>
            </a:r>
          </a:p>
        </p:txBody>
      </p:sp>
    </p:spTree>
    <p:extLst>
      <p:ext uri="{BB962C8B-B14F-4D97-AF65-F5344CB8AC3E}">
        <p14:creationId xmlns:p14="http://schemas.microsoft.com/office/powerpoint/2010/main" val="143328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9C72F9-4E36-E65D-1AC1-99FCA85F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3.3. </a:t>
            </a:r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Explorative tests 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45EB35-1DAE-30F5-DE66-874E538CC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Group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ICA results </a:t>
            </a:r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for different subcomponents of the late positive potential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The group ICA algorithm (44):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BdIt"/>
                <a:ea typeface="宋体" panose="02010600030101010101" pitchFamily="2" charset="-122"/>
              </a:rPr>
              <a:t>4: ICA failed since recordings were split or single trials were missed (eye-tracking recalibration)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2 ICs: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very distinct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time courses and topographies that reflected the late positivity component of interest </a:t>
            </a:r>
          </a:p>
        </p:txBody>
      </p:sp>
    </p:spTree>
    <p:extLst>
      <p:ext uri="{BB962C8B-B14F-4D97-AF65-F5344CB8AC3E}">
        <p14:creationId xmlns:p14="http://schemas.microsoft.com/office/powerpoint/2010/main" val="2483224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ED22B-A42B-6B7E-7C3A-C63189D8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1.1.Threat-related stimuli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6D1D2B-CBB5-C497-1041-80E7EA803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Increased attention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Attentional capture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Emotional information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Distraction tasks or limited stimulus exposure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An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automatic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response (fearful faces)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Conflicting goal-relevant attention tasks or perceptual information--Available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resources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Fearful faces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Danger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Processing advantage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N170\EPN\LPP—emotional effects</a:t>
            </a:r>
          </a:p>
        </p:txBody>
      </p:sp>
    </p:spTree>
    <p:extLst>
      <p:ext uri="{BB962C8B-B14F-4D97-AF65-F5344CB8AC3E}">
        <p14:creationId xmlns:p14="http://schemas.microsoft.com/office/powerpoint/2010/main" val="3004378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50AE7-7381-38C8-A362-DE6E0A93B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160" y="34826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zh-CN" sz="1800" dirty="0"/>
              <a:t>Fig.5</a:t>
            </a:r>
            <a:endParaRPr kumimoji="1" lang="zh-CN" altLang="en-US" sz="18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26A9ED-84F4-25A2-47B5-1280CE6A1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47A579-E55D-3C4C-6D59-482BAEE19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07" y="199889"/>
            <a:ext cx="9965593" cy="64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71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CA9BF1-ECC0-E51B-3509-9B00B5F3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Fig.5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97C05F-B92E-D6B6-0576-4013E1A35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7C35F4-3888-5F2C-EAF8-45A6DA1A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29" y="949569"/>
            <a:ext cx="9460703" cy="53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8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4F1A20-9E2F-C360-8A4C-7753F786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IC 5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A4F29F-1458-57FA-506B-B9226BA47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A remarkably stable positivity over trials from approximately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300 to 600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msec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No main effect of emotion (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黑体" panose="02010609060101010101" pitchFamily="49" charset="-122"/>
              </a:rPr>
              <a:t>p =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4C4E74"/>
                <a:ea typeface="黑体" panose="02010609060101010101" pitchFamily="49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.450)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interaction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of emotion and presentation duration (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It"/>
                <a:ea typeface="黑体" panose="02010609060101010101" pitchFamily="49" charset="-122"/>
              </a:rPr>
              <a:t>p =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P4C4E74"/>
                <a:ea typeface="黑体" panose="02010609060101010101" pitchFamily="49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.015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) 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Post-hoc comparisons: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 larger positivity for fearful faces for 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100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msec presentation duration condition (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 =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2.16,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.036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, Cohen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OTb0c9bf5d"/>
                <a:ea typeface="宋体" panose="02010600030101010101" pitchFamily="2" charset="-122"/>
              </a:rPr>
              <a:t>'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s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d =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.326)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Other presentation durations: no emotion effect occurred (</a:t>
            </a:r>
            <a:r>
              <a:rPr lang="en-US" altLang="zh-CN" b="1" i="0" u="none" strike="noStrike" baseline="0" dirty="0" err="1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ts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OTb0c9bf5d"/>
                <a:ea typeface="宋体" panose="02010600030101010101" pitchFamily="2" charset="-122"/>
              </a:rPr>
              <a:t>&lt;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1.50, </a:t>
            </a:r>
            <a:r>
              <a:rPr lang="en-US" altLang="zh-CN" b="1" i="0" u="none" strike="noStrike" baseline="0" dirty="0" err="1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ps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OTb0c9bf5d"/>
                <a:ea typeface="宋体" panose="02010600030101010101" pitchFamily="2" charset="-122"/>
              </a:rPr>
              <a:t>&gt;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.140)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01093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2B06ED-44DE-AA7F-73AD-20680555A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IC 17 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DE80E2-CF22-C345-5530-94711FCC6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A more variable positivity from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600 to 900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msec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A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main effect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of emotion (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It"/>
                <a:ea typeface="黑体" panose="02010609060101010101" pitchFamily="49" charset="-122"/>
              </a:rPr>
              <a:t>p =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P4C4E74"/>
                <a:ea typeface="黑体" panose="02010609060101010101" pitchFamily="49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.037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): fearful faces showed a higher positivity than neutral faces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The interaction of emotion and presentation duration: insignificant (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黑体" panose="02010609060101010101" pitchFamily="49" charset="-122"/>
              </a:rPr>
              <a:t>p =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4C4E74"/>
                <a:ea typeface="黑体" panose="02010609060101010101" pitchFamily="49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.472)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Post-hoc tests (a similar pattern as observed during the LPP)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No differences: 100\300\1000 msec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2000 msec (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(43) =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2.35,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.023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): an increased positivity for fearful faces 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9124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98EFF-1043-D445-73C4-4E07F355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 Behavioral </a:t>
            </a:r>
            <a:r>
              <a:rPr lang="en-US" altLang="zh-CN" b="1" kern="2200" dirty="0">
                <a:latin typeface="Calibri" panose="020F0502020204030204" pitchFamily="34" charset="0"/>
                <a:ea typeface="黑体" panose="02010609060101010101" pitchFamily="49" charset="-122"/>
              </a:rPr>
              <a:t>results:(table 2)</a:t>
            </a:r>
            <a:br>
              <a:rPr lang="en-US" altLang="zh-CN" b="1" kern="2200" dirty="0">
                <a:latin typeface="Calibri" panose="020F0502020204030204" pitchFamily="34" charset="0"/>
                <a:ea typeface="黑体" panose="02010609060101010101" pitchFamily="49" charset="-122"/>
              </a:rPr>
            </a:br>
            <a:endParaRPr lang="en-US" altLang="zh-CN" b="1" kern="2200" dirty="0"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4EAC6B-1389-C525-00A0-6AD9BD87C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The accuracy: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 main effect of emotion (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.857)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An interaction of presentation duration and emotion (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.098) 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Reaction times: ```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422A16-C121-FCC5-DD33-1ABCC9B73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98" y="3843215"/>
            <a:ext cx="10045264" cy="23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70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12D3D-D51B-F399-5AE6-F59DEEE6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Control analyses</a:t>
            </a:r>
            <a:endParaRPr lang="en-US" altLang="zh-CN" b="1" i="0" u="none" strike="noStrike" kern="2200" baseline="0">
              <a:solidFill>
                <a:srgbClr val="000000"/>
              </a:solidFill>
              <a:latin typeface="AdvCaeciliaRm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2C64C8-78CC-B660-281D-202C753FE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Test: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differences between conditions for </a:t>
            </a:r>
            <a:r>
              <a:rPr lang="en-US" altLang="zh-CN" b="1" i="0" u="none" strike="noStrike" baseline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horizontal or vertical eye-related activity</a:t>
            </a:r>
          </a:p>
          <a:p>
            <a:pPr marR="0" lvl="0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No significant effects of emotion, duration</a:t>
            </a:r>
          </a:p>
          <a:p>
            <a:pPr marR="0" lvl="0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No interaction between emotion and duration for all examined time windows for ERPs of interest</a:t>
            </a:r>
          </a:p>
          <a:p>
            <a:pPr marR="0" lvl="1" rtl="0"/>
            <a:r>
              <a:rPr lang="en-US" altLang="zh-CN" b="1" i="0" u="none" strike="noStrike" baseline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(table 3)</a:t>
            </a:r>
          </a:p>
        </p:txBody>
      </p:sp>
    </p:spTree>
    <p:extLst>
      <p:ext uri="{BB962C8B-B14F-4D97-AF65-F5344CB8AC3E}">
        <p14:creationId xmlns:p14="http://schemas.microsoft.com/office/powerpoint/2010/main" val="2128607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54011-2D44-0CC5-87B5-DE20B9908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Table 3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26156CE-223F-0E0E-2A58-A52FD2411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608DDE-E632-63EA-F067-49F18863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588" y="850675"/>
            <a:ext cx="5872474" cy="57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681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714DB5-C759-8899-359F-E0BCF4FF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4. Discussion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68875F-FA63-6193-D835-36EE6ACF8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16280"/>
            <a:ext cx="10515600" cy="5510151"/>
          </a:xfrm>
        </p:spPr>
        <p:txBody>
          <a:bodyPr>
            <a:normAutofit/>
          </a:bodyPr>
          <a:lstStyle/>
          <a:p>
            <a:r>
              <a:rPr lang="en-US" altLang="zh-CN" sz="2400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4.1. Investigation</a:t>
            </a:r>
          </a:p>
          <a:p>
            <a:r>
              <a:rPr kumimoji="1" lang="en-US" altLang="zh-CN" sz="2400" b="1" kern="2200" dirty="0">
                <a:latin typeface="Calibri" panose="020F0502020204030204" pitchFamily="34" charset="0"/>
                <a:ea typeface="黑体" panose="02010609060101010101" pitchFamily="49" charset="-122"/>
              </a:rPr>
              <a:t>4.2. </a:t>
            </a:r>
            <a:r>
              <a:rPr lang="en-US" altLang="zh-CN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Theories and studies</a:t>
            </a:r>
            <a:r>
              <a:rPr lang="zh-CN" altLang="zh-CN" sz="2400" b="1" dirty="0">
                <a:effectLst/>
              </a:rPr>
              <a:t> </a:t>
            </a:r>
            <a:endParaRPr lang="en-US" altLang="zh-CN" sz="2400" b="1" kern="2200" dirty="0">
              <a:effectLst/>
              <a:latin typeface="Calibri" panose="020F0502020204030204" pitchFamily="34" charset="0"/>
              <a:ea typeface="黑体" panose="02010609060101010101" pitchFamily="49" charset="-122"/>
            </a:endParaRPr>
          </a:p>
          <a:p>
            <a:r>
              <a:rPr kumimoji="1" lang="en-US" altLang="zh-CN" sz="2400" b="1" kern="2200" dirty="0">
                <a:latin typeface="Calibri" panose="020F0502020204030204" pitchFamily="34" charset="0"/>
                <a:ea typeface="黑体" panose="02010609060101010101" pitchFamily="49" charset="-122"/>
              </a:rPr>
              <a:t>4.3. </a:t>
            </a:r>
            <a:r>
              <a:rPr lang="en-US" altLang="zh-CN" sz="2400" b="1" kern="22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The post-hoc comparisons</a:t>
            </a:r>
            <a:endParaRPr kumimoji="1" lang="en-US" altLang="zh-CN" sz="2400" b="1" kern="2200" dirty="0">
              <a:effectLst/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kumimoji="1" lang="en-US" altLang="zh-CN" sz="2400" b="1" kern="22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4.4. </a:t>
            </a:r>
            <a:r>
              <a:rPr lang="en-US" altLang="zh-CN" sz="2400" b="1" kern="22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Explain the outcomes</a:t>
            </a:r>
            <a:endParaRPr kumimoji="1" lang="en-US" altLang="zh-CN" sz="2400" b="1" kern="2200" dirty="0">
              <a:effectLst/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kumimoji="1" lang="en-US" altLang="zh-CN" sz="2400" b="1" kern="22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4.5. </a:t>
            </a:r>
            <a:r>
              <a:rPr lang="en-US" altLang="zh-CN" sz="2400" b="1" kern="22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Explain the insignificant interaction effects</a:t>
            </a:r>
            <a:endParaRPr lang="en-US" altLang="zh-CN" sz="2400" b="1" kern="2200" dirty="0"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kern="22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4.6. Increased N170 for emotional facial expressions independent of distracting tasks</a:t>
            </a:r>
            <a:endParaRPr lang="en-US" altLang="zh-CN" sz="2400" b="1" kern="2200" dirty="0"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kern="22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4.7. Limitations</a:t>
            </a:r>
            <a:endParaRPr lang="en-US" altLang="zh-CN" sz="2400" b="1" kern="2200" dirty="0"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b="1" kern="22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4.8. Summary</a:t>
            </a:r>
            <a:endParaRPr lang="zh-CN" altLang="zh-CN" sz="2400" b="1" kern="2200" dirty="0">
              <a:effectLst/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984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BB3FB-534C-5578-0BFB-DE15A2CB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4.1. Investigation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0BF03E-C44D-5364-77CF-AEEE8152F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The influence of 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presentation duration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on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emotional differences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during a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perceptual distraction task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Expected: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An influence of the presentation duration on EPN and LPP differences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Longer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exposure time would lead to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larger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fearful-neutral differentiation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Registered analyses: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Main effects of emotion for the EPN and LPP components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No significant interaction between duration and emotion</a:t>
            </a:r>
          </a:p>
        </p:txBody>
      </p:sp>
    </p:spTree>
    <p:extLst>
      <p:ext uri="{BB962C8B-B14F-4D97-AF65-F5344CB8AC3E}">
        <p14:creationId xmlns:p14="http://schemas.microsoft.com/office/powerpoint/2010/main" val="1336290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116F8C-BCD7-6EB2-8D16-62DC6EA4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4.2. Theories and studies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910A5A-6D1A-49E1-D8F1-9B9E2F500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Emotional processing is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automatic and independent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of available processing resources.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Previous studies: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Emotional modulation of mid-latency (EPN) and late (LPP) ERPs even when attention was directed to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a different perceptual or working memory task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Our studies: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In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contrast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to our expectations based on recent findings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Between 50 and 100 msec: an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absence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of emotional modulations of the EPN and LPP components under distraction with presentation durations varying 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756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B4D61F-EE1F-8B1F-93FE-13D3EA5A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1.2. ERPs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164DD4-363B-29D7-2A7B-59A60B7E4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N170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 structural and configural encoding component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Faces &gt;objects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EPN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 mid-latency component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Early attentional selection—task and emotion processing(co-occur)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LPP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Stimulus evaluation and controlled attention processes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competing tasks or goals</a:t>
            </a:r>
            <a:endParaRPr lang="en-US" altLang="zh-CN" b="1" i="0" u="none" strike="noStrike" kern="100" baseline="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08243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176D76-4F0A-22C1-544A-6FFAE187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These contrary findings: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7C7AF23-893E-208D-1EA6-BCA4C3C19F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Explaining the absence or presence of emotion effects under distraction: 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Presentation duration to be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a relevant factor </a:t>
            </a:r>
          </a:p>
        </p:txBody>
      </p:sp>
    </p:spTree>
    <p:extLst>
      <p:ext uri="{BB962C8B-B14F-4D97-AF65-F5344CB8AC3E}">
        <p14:creationId xmlns:p14="http://schemas.microsoft.com/office/powerpoint/2010/main" val="38933716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1279EA-58F4-A351-C7DC-ED741CFB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The logical relationship</a:t>
            </a:r>
            <a:r>
              <a:rPr lang="zh-CN" altLang="en-US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：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BAE45F-F48A-AE97-DE8C-5F87043B2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Since emotional stimuli are known to modulate attention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Expected: 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An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interaction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of emotion and presentation duration in the EPN and the LPP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Leading to enhanced amplitudes for fearful faces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Only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when presentation duration was extended to 1,000 msec and 2,000 msec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Allowing participants to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process emotional information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while completing the perceptual task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" name="曲线连接符 6">
            <a:extLst>
              <a:ext uri="{FF2B5EF4-FFF2-40B4-BE49-F238E27FC236}">
                <a16:creationId xmlns:a16="http://schemas.microsoft.com/office/drawing/2014/main" id="{97734990-D3D7-4377-B5AC-EE6FF85354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87663" y="3153506"/>
            <a:ext cx="2215663" cy="457202"/>
          </a:xfrm>
          <a:prstGeom prst="curvedConnector3">
            <a:avLst>
              <a:gd name="adj1" fmla="val -4312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曲线连接符 32">
            <a:extLst>
              <a:ext uri="{FF2B5EF4-FFF2-40B4-BE49-F238E27FC236}">
                <a16:creationId xmlns:a16="http://schemas.microsoft.com/office/drawing/2014/main" id="{DB0DC27B-6D69-D75D-F403-7EE83FA666FD}"/>
              </a:ext>
            </a:extLst>
          </p:cNvPr>
          <p:cNvCxnSpPr>
            <a:cxnSpLocks/>
          </p:cNvCxnSpPr>
          <p:nvPr/>
        </p:nvCxnSpPr>
        <p:spPr>
          <a:xfrm>
            <a:off x="9003325" y="3153506"/>
            <a:ext cx="1019906" cy="914402"/>
          </a:xfrm>
          <a:prstGeom prst="curvedConnector3">
            <a:avLst>
              <a:gd name="adj1" fmla="val 15459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曲线连接符 55">
            <a:extLst>
              <a:ext uri="{FF2B5EF4-FFF2-40B4-BE49-F238E27FC236}">
                <a16:creationId xmlns:a16="http://schemas.microsoft.com/office/drawing/2014/main" id="{7F9697E2-8A05-B82C-A394-7D6003C02244}"/>
              </a:ext>
            </a:extLst>
          </p:cNvPr>
          <p:cNvCxnSpPr>
            <a:cxnSpLocks/>
          </p:cNvCxnSpPr>
          <p:nvPr/>
        </p:nvCxnSpPr>
        <p:spPr>
          <a:xfrm>
            <a:off x="9155723" y="4067908"/>
            <a:ext cx="1453661" cy="515814"/>
          </a:xfrm>
          <a:prstGeom prst="curvedConnector3">
            <a:avLst>
              <a:gd name="adj1" fmla="val 11693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718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D3119-C690-C593-9BD9-B96D08C1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b="1" kern="2200" dirty="0">
                <a:latin typeface="Calibri" panose="020F0502020204030204" pitchFamily="34" charset="0"/>
                <a:ea typeface="黑体" panose="02010609060101010101" pitchFamily="49" charset="-122"/>
              </a:rPr>
              <a:t>4.3. </a:t>
            </a:r>
            <a:r>
              <a:rPr lang="en-US" altLang="zh-CN" sz="3600" b="1" kern="22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The post-hoc comparisons</a:t>
            </a:r>
            <a:endParaRPr kumimoji="1" lang="en-US" altLang="zh-CN" sz="3600" b="1" kern="2200" dirty="0">
              <a:effectLst/>
              <a:latin typeface="Calibri" panose="020F050202020403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1D58D2-3E69-897F-6EED-148D95E2E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Exploratory post-hoc comparisons for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each presentation duration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separately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Shorter durations: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no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significant differences between fearful faces and neutral faces were observed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(100, 300, and 1000 msec for the EPN; 100 and 300 msec for the LPP)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Long stimulus intervals: significant differences were seen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To hypothesis: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Shorter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presentation times lead to a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lower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probability of significant emotion effects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079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9490EE-C500-65D5-216E-31B207B2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4.4. Explain the outcomes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38EFE3-AC0E-69E2-F038-32240E64D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Lower perception and inhibition of distracting information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Longer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presentation durations enhance the ability to perceive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irrelevant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information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Lead to a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collapse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of inhibitory processes 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The relative frontal positivity: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In the 1,000 msec duration condition: (unsuccessful)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inhibitory attempts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While this is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 less pronounced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in the 2,000 msec condition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Does not lead to a significant interaction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3318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6A02B-079C-1A05-D147-70B99C86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Thus: (rethinking)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5750C-A8BF-5E98-3495-010D27F02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Our sample size and the within-subject design might be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 unsuited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to reveal statistically relevant interactions between presentation duration and emotion effects. 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Future studies</a:t>
            </a:r>
            <a:r>
              <a:rPr lang="zh-CN" altLang="en-US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Test this assumption and confirm whether differences between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duration conditions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remain insignificant and if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absent and present effects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depend on duration conditions.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Further investigate differences between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analytic strategies</a:t>
            </a:r>
            <a:endParaRPr lang="en-US" altLang="zh-CN" b="1" i="0" u="none" strike="noStrike" baseline="0" dirty="0">
              <a:solidFill>
                <a:srgbClr val="000000"/>
              </a:solidFill>
              <a:latin typeface="AdvCaeciliaRm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3039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4231A-06BD-FEC0-F4A0-54893972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4.5. Explain the insignificant interaction effects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5E8DA-C52D-06E5-32F5-BCF9D38C1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Some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design changes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from the initial pilot data</a:t>
            </a:r>
          </a:p>
          <a:p>
            <a:r>
              <a:rPr lang="en-US" altLang="zh-CN" b="1" kern="10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Such as: </a:t>
            </a:r>
          </a:p>
          <a:p>
            <a:r>
              <a:rPr lang="en-US" altLang="zh-CN" b="1" kern="10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Eye-tracking gaze control</a:t>
            </a:r>
          </a:p>
          <a:p>
            <a:r>
              <a:rPr lang="en-US" altLang="zh-CN" b="1" i="0" u="none" strike="noStrike" kern="100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```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6049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3F4E61-157B-9212-D9C4-E40544F2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4.5.1. Eye-tracking gaze control: 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4DB3FA-D9C6-85B0-28E5-4BDB90810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Gaze deviations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Stop the experiment and recalibration procedures (longer testing times)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Rejected (a rather high trial rejection rate and fewer trial numbers)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Prevent differences in gaze behavior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Particularly when faces were presented for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longer durations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Control analyses: horizontal and vertical EOG activity (no different) </a:t>
            </a:r>
          </a:p>
          <a:p>
            <a:pPr marR="0" lvl="0" rtl="0"/>
            <a:r>
              <a:rPr lang="en-US" altLang="zh-CN" b="1" i="0" u="sng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Slight differences</a:t>
            </a:r>
            <a:r>
              <a:rPr lang="en-US" altLang="zh-CN" b="1" i="0" u="sng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in exploration behavior between conditions during the </a:t>
            </a:r>
            <a:r>
              <a:rPr lang="en-US" altLang="zh-CN" b="1" i="0" u="sng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longer presentation durations </a:t>
            </a:r>
            <a:r>
              <a:rPr lang="en-US" altLang="zh-CN" b="1" i="0" u="sng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might have led to </a:t>
            </a:r>
            <a:r>
              <a:rPr lang="en-US" altLang="zh-CN" b="1" i="0" u="sng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bigger differences</a:t>
            </a:r>
            <a:r>
              <a:rPr lang="en-US" altLang="zh-CN" b="1" i="0" u="sng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in our pilot sample.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Only a few studies that examine emotional face processing report measures of participants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OTb0c9bf5d"/>
                <a:ea typeface="黑体" panose="02010609060101010101" pitchFamily="49" charset="-122"/>
              </a:rPr>
              <a:t>'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gaze behavior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and/or try to control or prevent differences between conditions.</a:t>
            </a:r>
          </a:p>
        </p:txBody>
      </p:sp>
    </p:spTree>
    <p:extLst>
      <p:ext uri="{BB962C8B-B14F-4D97-AF65-F5344CB8AC3E}">
        <p14:creationId xmlns:p14="http://schemas.microsoft.com/office/powerpoint/2010/main" val="15715673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2C75F-C02B-D148-3A67-C85E3EB6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07" y="341374"/>
            <a:ext cx="10515600" cy="1325563"/>
          </a:xfrm>
        </p:spPr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4.5.2. Different late </a:t>
            </a:r>
            <a:r>
              <a:rPr lang="en-US" altLang="zh-CN" b="1" i="0" u="none" strike="noStrike" kern="2200" baseline="0" dirty="0" err="1">
                <a:latin typeface="Calibri" panose="020F0502020204030204" pitchFamily="34" charset="0"/>
                <a:ea typeface="黑体" panose="02010609060101010101" pitchFamily="49" charset="-122"/>
              </a:rPr>
              <a:t>positivities</a:t>
            </a:r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 (separated by a group ICA)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D7FA7A-ACA1-6947-1076-3859BCD54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sz="2400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An earlier IC (IC 5)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Relate to a parietal P3 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Index 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detection and response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to the target face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An advantage in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detecting and/or processing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fearful expressions during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short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stimulus exposure</a:t>
            </a:r>
          </a:p>
          <a:p>
            <a:pPr marL="457200" marR="0" lvl="1" indent="0" rtl="0">
              <a:buNone/>
            </a:pPr>
            <a:r>
              <a:rPr lang="en-US" altLang="zh-CN" b="1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     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(100ms)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Did not transfer into a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reaction time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advantage for these faces</a:t>
            </a:r>
            <a:endParaRPr lang="en-US" altLang="zh-CN" b="1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marR="0" lvl="1" indent="0" rtl="0">
              <a:buNone/>
            </a:pPr>
            <a:r>
              <a:rPr lang="en-US" altLang="zh-CN" b="1" i="0" u="none" strike="noStrike" kern="100" baseline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en-US" altLang="zh-CN" b="1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(table 2)</a:t>
            </a:r>
          </a:p>
        </p:txBody>
      </p:sp>
    </p:spTree>
    <p:extLst>
      <p:ext uri="{BB962C8B-B14F-4D97-AF65-F5344CB8AC3E}">
        <p14:creationId xmlns:p14="http://schemas.microsoft.com/office/powerpoint/2010/main" val="23005024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6AB43-CE52-7C5E-12BC-E421230C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IC 17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890AEC-FB60-2F2E-03A0-A007E13DD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The late positive potential relation to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controlled attentional processes and stimulus evaluation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Particularly when the appraisal of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affective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meaning is involved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The higher variability of IC 17 compared to IC 5: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Reflect trial-by-trial differences </a:t>
            </a:r>
            <a:r>
              <a:rPr lang="en-US" altLang="zh-CN" b="1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i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n the activation of </a:t>
            </a:r>
          </a:p>
          <a:p>
            <a:pPr marL="457200" marR="0" lvl="1" indent="0" rtl="0">
              <a:buNone/>
            </a:pP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     </a:t>
            </a:r>
            <a:r>
              <a:rPr lang="en-US" altLang="zh-CN" b="1" i="0" u="none" strike="noStrike" baseline="0" dirty="0" err="1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Occipito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-parietal regions, subcortical areas, and </a:t>
            </a:r>
            <a:r>
              <a:rPr lang="en-US" altLang="zh-CN" b="1" i="0" u="none" strike="noStrike" baseline="0" dirty="0" err="1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fronto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-parietal attention networks,</a:t>
            </a:r>
          </a:p>
          <a:p>
            <a:pPr marL="457200" marR="0" lvl="1" indent="0" rtl="0">
              <a:buNone/>
            </a:pP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      Which are suggested to contribute to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LPP effects</a:t>
            </a:r>
            <a:endParaRPr lang="en-US" altLang="zh-CN" b="1" i="0" u="none" strike="noStrike" kern="100" baseline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53769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6358C-9A47-7887-CF8C-292717D3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Similar to the main LPP findings, for IC 17: </a:t>
            </a:r>
            <a:endParaRPr lang="en-US" altLang="zh-CN" b="1" i="0" u="none" strike="noStrike" kern="2200" baseline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6C14FE-465D-FF0A-2450-A30F6E452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Fearful-neutral differences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increased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descriptively with increasing presentation duration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Separate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黑体" panose="02010609060101010101" pitchFamily="49" charset="-122"/>
              </a:rPr>
              <a:t>t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-tests per duration conditions:</a:t>
            </a:r>
          </a:p>
          <a:p>
            <a:pPr marR="0" lvl="1" rtl="0"/>
            <a:r>
              <a:rPr lang="en-US" altLang="zh-CN" sz="2000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 similar pattern of </a:t>
            </a:r>
            <a:r>
              <a:rPr lang="en-US" altLang="zh-CN" sz="2000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absent</a:t>
            </a:r>
            <a:r>
              <a:rPr lang="en-US" altLang="zh-CN" sz="2000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differences during the presentation durations: </a:t>
            </a:r>
          </a:p>
          <a:p>
            <a:pPr marL="457200" marR="0" lvl="1" indent="0" rtl="0">
              <a:buNone/>
            </a:pP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     No differences: 100\300\1000 msec </a:t>
            </a:r>
          </a:p>
          <a:p>
            <a:pPr marL="457200" marR="0" lvl="1" indent="0" rtl="0">
              <a:buNone/>
            </a:pP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     2000 msec (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It"/>
                <a:ea typeface="宋体" panose="02010600030101010101" pitchFamily="2" charset="-122"/>
              </a:rPr>
              <a:t>t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(43) =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2.35,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It"/>
                <a:ea typeface="宋体" panose="02010600030101010101" pitchFamily="2" charset="-122"/>
              </a:rPr>
              <a:t>p =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P4C4E74"/>
                <a:ea typeface="宋体" panose="02010600030101010101" pitchFamily="2" charset="-122"/>
              </a:rPr>
              <a:t>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.023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): an increased positivity for fearful faces 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marR="0" lvl="1" indent="0" rtl="0">
              <a:buNone/>
            </a:pPr>
            <a:endParaRPr lang="en-US" altLang="zh-CN" b="1" i="1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493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55F142-5484-DEAF-4387-B3310CBC9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Previous ERP studies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9BF6B6-D412-B2EF-F14F-44C4791D5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5441"/>
            <a:ext cx="10515600" cy="4761522"/>
          </a:xfrm>
        </p:spPr>
        <p:txBody>
          <a:bodyPr>
            <a:normAutofit/>
          </a:bodyPr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N170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Increased amplitudes for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fearful expressions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Neither affected by attention task nor by load manipulations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EPN/LPP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Increased amplitudes for emotional expressions during perceptual distraction tasks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Required participants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Monitor fixation cross changes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Discriminate overlaid symbols, numbers, or the length of overlaid lines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Working -memory-related distraction tasks</a:t>
            </a:r>
          </a:p>
        </p:txBody>
      </p:sp>
    </p:spTree>
    <p:extLst>
      <p:ext uri="{BB962C8B-B14F-4D97-AF65-F5344CB8AC3E}">
        <p14:creationId xmlns:p14="http://schemas.microsoft.com/office/powerpoint/2010/main" val="11282195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7E2855-15C7-F26C-6DF6-00C7872D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4.6 Increased N170 for emotional facial expressions independent of distracting tasks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EFCB94-2D78-CC6E-7E01-52DA215287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A meta-analysis: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Emotional modulation of the N170  reflect: </a:t>
            </a:r>
          </a:p>
          <a:p>
            <a:pPr marL="457200" lvl="1" indent="0">
              <a:buNone/>
            </a:pP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      Highly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automatic encoding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of emotional expressions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Increased N170: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Due to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perceptual differences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between emotional and neutral facial expressions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Neutral faces associated with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negative information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: increased N170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N170: at least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some emotional association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is processed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3750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9E8A7-3D74-7B28-4414-3ADA894F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4.7. Limitations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29D3AF-06F8-D83B-D960-9E9E0E0A1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Control for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task difficulty: </a:t>
            </a:r>
            <a:endParaRPr lang="en-US" altLang="zh-CN" b="1" i="0" u="none" strike="noStrike" baseline="0" dirty="0">
              <a:solidFill>
                <a:srgbClr val="000000"/>
              </a:solidFill>
              <a:latin typeface="AdvCaeciliaRm"/>
              <a:ea typeface="黑体" panose="02010609060101010101" pitchFamily="49" charset="-122"/>
            </a:endParaRP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A task that could be solved easily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Only one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Greater task difficulty? 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Task-relevant and irrelevant information was presented simultaneously at the same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location: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Differences in 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face-distractor temporal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or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spatial onset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relative to the task-relevant stimuli might lead to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smaller or absent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EPN or LPP effects.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Repetition effects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were reduced but could not be fully excluded: 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each face was presented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four times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in the experiment</a:t>
            </a:r>
          </a:p>
          <a:p>
            <a:pPr marR="0" lvl="1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counterbalanced 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宋体" panose="02010600030101010101" pitchFamily="2" charset="-122"/>
              </a:rPr>
              <a:t>order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宋体" panose="02010600030101010101" pitchFamily="2" charset="-122"/>
              </a:rPr>
              <a:t> of presentation duration</a:t>
            </a:r>
            <a:endParaRPr lang="en-US" altLang="zh-CN" b="1" i="0" u="none" strike="noStrike" kern="100" baseline="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334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21CAD4-E7D2-8C1C-5324-346A907C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 dirty="0">
                <a:latin typeface="Calibri" panose="020F0502020204030204" pitchFamily="34" charset="0"/>
                <a:ea typeface="黑体" panose="02010609060101010101" pitchFamily="49" charset="-122"/>
              </a:rPr>
              <a:t>4.8. Summary</a:t>
            </a:r>
            <a:endParaRPr lang="en-US" altLang="zh-CN" b="1" i="0" u="none" strike="noStrike" kern="2200" baseline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12479B-57A6-B397-E336-02A56590F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The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duration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 of the presented face stimulus is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not a major factor 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explaining the variability of reported emotion effects in perceptual distraction tasks</a:t>
            </a:r>
          </a:p>
          <a:p>
            <a:pPr marR="0" lvl="0" rtl="0"/>
            <a:r>
              <a:rPr lang="en-US" altLang="zh-CN" b="1" i="0" u="none" strike="noStrike" baseline="0" dirty="0">
                <a:solidFill>
                  <a:srgbClr val="000000"/>
                </a:solidFill>
                <a:latin typeface="AdvCaeciliaRm"/>
                <a:ea typeface="黑体" panose="02010609060101010101" pitchFamily="49" charset="-122"/>
              </a:rPr>
              <a:t>At least for the given experimental and analytical setup and when 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AdvCaeciliaRm"/>
                <a:ea typeface="黑体" panose="02010609060101010101" pitchFamily="49" charset="-122"/>
              </a:rPr>
              <a:t>eye-gaze is strictly controlled</a:t>
            </a:r>
            <a:endParaRPr lang="en-US" altLang="zh-CN" b="1" i="0" u="none" strike="noStrike" kern="100" baseline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5125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F172D4-9440-FCAA-F49C-2182773D7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That’s all. Thanks!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AC5375-5FC1-7420-C70F-E9A31991C9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Jiang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3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BA9A7D-D411-C913-F8C3-F0F13240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Recent studies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6981D7-1333-A29E-7533-95D68B55A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65129"/>
            <a:ext cx="10515600" cy="4911834"/>
          </a:xfrm>
        </p:spPr>
        <p:txBody>
          <a:bodyPr>
            <a:normAutofit fontScale="92500" lnSpcReduction="20000"/>
          </a:bodyPr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EPN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Depend on attention directed to the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face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Tasks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 peripheral letter identification task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Discriminate the orientation of overlaid lines (horizontal vs vertical)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Detect color changes from peripherally rotating dots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Results</a:t>
            </a:r>
            <a:r>
              <a:rPr lang="en-US" altLang="zh-CN" sz="2100" b="1" kern="1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(a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bsent differences between fearful and neutral faces)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Attention was directed to perceptual overlaid lines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Faces follow shortly (i.e., 100, 300, or 600 msec) after a demanding preceding perceptual load task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LPP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Depend on attention to the </a:t>
            </a:r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emotional expression (absent interactions)</a:t>
            </a:r>
          </a:p>
        </p:txBody>
      </p:sp>
    </p:spTree>
    <p:extLst>
      <p:ext uri="{BB962C8B-B14F-4D97-AF65-F5344CB8AC3E}">
        <p14:creationId xmlns:p14="http://schemas.microsoft.com/office/powerpoint/2010/main" val="319569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0B04A0-81C0-DE74-0137-0D4E665E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altLang="zh-CN" b="1" i="0" u="none" strike="noStrike" kern="2200" baseline="0">
                <a:latin typeface="Calibri" panose="020F0502020204030204" pitchFamily="34" charset="0"/>
                <a:ea typeface="黑体" panose="02010609060101010101" pitchFamily="49" charset="-122"/>
              </a:rPr>
              <a:t>Conclusion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FD95F3-1C29-32A1-F017-16B1988F4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Later ERP components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Increasingly dependent on attention to emotionally relevant information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Significantly increased amplitudes</a:t>
            </a:r>
          </a:p>
          <a:p>
            <a:pPr marR="0" lvl="0" rtl="0"/>
            <a:r>
              <a:rPr lang="en-US" altLang="zh-CN" b="1" i="0" u="none" strike="noStrike" kern="100" baseline="0" dirty="0">
                <a:latin typeface="Arial" panose="020B0604020202020204" pitchFamily="34" charset="0"/>
                <a:ea typeface="黑体" panose="02010609060101010101" pitchFamily="49" charset="-122"/>
              </a:rPr>
              <a:t>EPN 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Prerequisite</a:t>
            </a:r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—LPP</a:t>
            </a:r>
          </a:p>
          <a:p>
            <a:pPr marR="0" lvl="1" rtl="0"/>
            <a:r>
              <a:rPr lang="en-US" altLang="zh-CN" b="1" i="0" u="none" strike="noStrike" kern="100" baseline="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As a bottleneck for emotional awareness of stimuli and further selective attention processes</a:t>
            </a:r>
          </a:p>
        </p:txBody>
      </p:sp>
    </p:spTree>
    <p:extLst>
      <p:ext uri="{BB962C8B-B14F-4D97-AF65-F5344CB8AC3E}">
        <p14:creationId xmlns:p14="http://schemas.microsoft.com/office/powerpoint/2010/main" val="2848475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麦迪逊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麦迪逊</Template>
  <TotalTime>1182</TotalTime>
  <Words>3383</Words>
  <Application>Microsoft Macintosh PowerPoint</Application>
  <PresentationFormat>宽屏</PresentationFormat>
  <Paragraphs>462</Paragraphs>
  <Slides>73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86" baseType="lpstr">
      <vt:lpstr>AdvCaeciliaBdIt</vt:lpstr>
      <vt:lpstr>AdvCaeciliaIt</vt:lpstr>
      <vt:lpstr>AdvCaeciliaRm</vt:lpstr>
      <vt:lpstr>AdvOTb0c9bf5d</vt:lpstr>
      <vt:lpstr>AdvP3F4C13</vt:lpstr>
      <vt:lpstr>AdvP4C4E74</vt:lpstr>
      <vt:lpstr>MS Shell Dlg 2</vt:lpstr>
      <vt:lpstr>Arial</vt:lpstr>
      <vt:lpstr>Calibri</vt:lpstr>
      <vt:lpstr>Times New Roman</vt:lpstr>
      <vt:lpstr>Wingdings</vt:lpstr>
      <vt:lpstr>Wingdings 3</vt:lpstr>
      <vt:lpstr>麦迪逊</vt:lpstr>
      <vt:lpstr>Literature Report</vt:lpstr>
      <vt:lpstr>CORTEX</vt:lpstr>
      <vt:lpstr>Impact Factor</vt:lpstr>
      <vt:lpstr>Introduction</vt:lpstr>
      <vt:lpstr>1.1.Threat-related stimuli</vt:lpstr>
      <vt:lpstr>1.2. ERPs</vt:lpstr>
      <vt:lpstr>Previous ERP studies</vt:lpstr>
      <vt:lpstr>Recent studies</vt:lpstr>
      <vt:lpstr>Conclusion</vt:lpstr>
      <vt:lpstr>1.3. Stimulus presentation duration</vt:lpstr>
      <vt:lpstr>Thus: Be relevant</vt:lpstr>
      <vt:lpstr>1.4. Aim to</vt:lpstr>
      <vt:lpstr>Questions, hypotheses, analyses, interpretation</vt:lpstr>
      <vt:lpstr>Questions, hypotheses, analyses, interpretation （Protocal）</vt:lpstr>
      <vt:lpstr>Methods</vt:lpstr>
      <vt:lpstr>2.1. Participants</vt:lpstr>
      <vt:lpstr>48</vt:lpstr>
      <vt:lpstr>2.2. Stimuli</vt:lpstr>
      <vt:lpstr>Each face stimulus:</vt:lpstr>
      <vt:lpstr>2.3. Procedure</vt:lpstr>
      <vt:lpstr>Eight different presentation orders (pseudo-randomized)</vt:lpstr>
      <vt:lpstr>The trial structures</vt:lpstr>
      <vt:lpstr>The trial structures</vt:lpstr>
      <vt:lpstr>Respond:</vt:lpstr>
      <vt:lpstr>Instruction</vt:lpstr>
      <vt:lpstr>PowerPoint 演示文稿</vt:lpstr>
      <vt:lpstr>2.4. EEG recording and preprocessing</vt:lpstr>
      <vt:lpstr>Preprocessing:</vt:lpstr>
      <vt:lpstr>Recorded data:</vt:lpstr>
      <vt:lpstr>Filtered data:</vt:lpstr>
      <vt:lpstr>2.5. Eye-tracking recording</vt:lpstr>
      <vt:lpstr>Gaze position:</vt:lpstr>
      <vt:lpstr>2.6. Data analyses</vt:lpstr>
      <vt:lpstr>2.6.1. Main analyses</vt:lpstr>
      <vt:lpstr>The effect size: </vt:lpstr>
      <vt:lpstr>Identified the time windows and electrodes: </vt:lpstr>
      <vt:lpstr>Bootstrap： An N-by-T (time points) matrix </vt:lpstr>
      <vt:lpstr>2.6.2. Secondary analyses</vt:lpstr>
      <vt:lpstr>2.6.3. Control analyses</vt:lpstr>
      <vt:lpstr>2.6.4. Explorative analyses</vt:lpstr>
      <vt:lpstr>PowerPoint 演示文稿</vt:lpstr>
      <vt:lpstr>Results</vt:lpstr>
      <vt:lpstr>Fig.2</vt:lpstr>
      <vt:lpstr>3.1. Main ERP results</vt:lpstr>
      <vt:lpstr>Fig.3</vt:lpstr>
      <vt:lpstr>LPP</vt:lpstr>
      <vt:lpstr>Fig.4</vt:lpstr>
      <vt:lpstr>3.2. Secondary ERP results</vt:lpstr>
      <vt:lpstr>3.3. Explorative tests </vt:lpstr>
      <vt:lpstr>Fig.5</vt:lpstr>
      <vt:lpstr>Fig.5</vt:lpstr>
      <vt:lpstr>IC 5</vt:lpstr>
      <vt:lpstr>IC 17 </vt:lpstr>
      <vt:lpstr> Behavioral results:(table 2) </vt:lpstr>
      <vt:lpstr>Control analyses</vt:lpstr>
      <vt:lpstr>Table 3</vt:lpstr>
      <vt:lpstr>4. Discussion</vt:lpstr>
      <vt:lpstr>4.1. Investigation</vt:lpstr>
      <vt:lpstr>4.2. Theories and studies</vt:lpstr>
      <vt:lpstr>These contrary findings:</vt:lpstr>
      <vt:lpstr>The logical relationship：</vt:lpstr>
      <vt:lpstr>4.3. The post-hoc comparisons</vt:lpstr>
      <vt:lpstr>4.4. Explain the outcomes</vt:lpstr>
      <vt:lpstr>Thus: (rethinking)</vt:lpstr>
      <vt:lpstr>4.5. Explain the insignificant interaction effects</vt:lpstr>
      <vt:lpstr>4.5.1. Eye-tracking gaze control: </vt:lpstr>
      <vt:lpstr>4.5.2. Different late positivities (separated by a group ICA)</vt:lpstr>
      <vt:lpstr>IC 17</vt:lpstr>
      <vt:lpstr>Similar to the main LPP findings, for IC 17: </vt:lpstr>
      <vt:lpstr>4.6 Increased N170 for emotional facial expressions independent of distracting tasks</vt:lpstr>
      <vt:lpstr>4.7. Limitations</vt:lpstr>
      <vt:lpstr>4.8. Summary</vt:lpstr>
      <vt:lpstr>That’s all. 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玲慧 姜</dc:creator>
  <cp:lastModifiedBy>玲慧 姜</cp:lastModifiedBy>
  <cp:revision>18</cp:revision>
  <dcterms:created xsi:type="dcterms:W3CDTF">2023-11-19T15:15:33Z</dcterms:created>
  <dcterms:modified xsi:type="dcterms:W3CDTF">2023-12-04T09:54:33Z</dcterms:modified>
</cp:coreProperties>
</file>